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handoutMasterIdLst>
    <p:handoutMasterId r:id="rId24"/>
  </p:handoutMasterIdLst>
  <p:sldIdLst>
    <p:sldId id="292" r:id="rId2"/>
    <p:sldId id="293" r:id="rId3"/>
    <p:sldId id="273" r:id="rId4"/>
    <p:sldId id="403" r:id="rId5"/>
    <p:sldId id="404" r:id="rId6"/>
    <p:sldId id="437" r:id="rId7"/>
    <p:sldId id="396" r:id="rId8"/>
    <p:sldId id="399" r:id="rId9"/>
    <p:sldId id="400" r:id="rId10"/>
    <p:sldId id="397" r:id="rId11"/>
    <p:sldId id="405" r:id="rId12"/>
    <p:sldId id="434" r:id="rId13"/>
    <p:sldId id="401" r:id="rId14"/>
    <p:sldId id="398" r:id="rId15"/>
    <p:sldId id="406" r:id="rId16"/>
    <p:sldId id="435" r:id="rId17"/>
    <p:sldId id="408" r:id="rId18"/>
    <p:sldId id="409" r:id="rId19"/>
    <p:sldId id="410" r:id="rId20"/>
    <p:sldId id="324" r:id="rId21"/>
    <p:sldId id="411" r:id="rId22"/>
    <p:sldId id="412" r:id="rId23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A05"/>
    <a:srgbClr val="6E32E0"/>
    <a:srgbClr val="DCDDDF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65"/>
    <p:restoredTop sz="94648"/>
  </p:normalViewPr>
  <p:slideViewPr>
    <p:cSldViewPr snapToGrid="0" snapToObjects="1">
      <p:cViewPr varScale="1">
        <p:scale>
          <a:sx n="111" d="100"/>
          <a:sy n="111" d="100"/>
        </p:scale>
        <p:origin x="-468" y="-78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FD0F60F-037F-462A-BF84-CC65FD0396E4}" type="datetimeFigureOut">
              <a:rPr lang="ru-RU"/>
              <a:pPr>
                <a:defRPr/>
              </a:pPr>
              <a:t>21.05.2022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88DE9F4-7C9E-42E0-A362-192D50DA9EE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3863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90563" y="2136775"/>
            <a:ext cx="10810875" cy="7842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4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2284413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1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2284413"/>
            <a:ext cx="6096000" cy="2286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Прямоугольник 1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4573588"/>
            <a:ext cx="6096000" cy="228441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9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3429000"/>
            <a:ext cx="6096000" cy="3436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4233863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7958138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Рисунок 5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739" b="7739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26626" name="Заголовок 2"/>
          <p:cNvSpPr>
            <a:spLocks noGrp="1"/>
          </p:cNvSpPr>
          <p:nvPr>
            <p:ph type="title"/>
          </p:nvPr>
        </p:nvSpPr>
        <p:spPr bwMode="auto">
          <a:xfrm>
            <a:off x="690563" y="3009900"/>
            <a:ext cx="9037637" cy="26003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6500" smtClean="0">
                <a:latin typeface="Roboto"/>
                <a:ea typeface="Roboto"/>
                <a:cs typeface="Roboto"/>
              </a:rPr>
              <a:t>R</a:t>
            </a:r>
            <a:endParaRPr lang="ru-RU" sz="6500" smtClean="0"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26627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775325"/>
            <a:ext cx="9918700" cy="503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Вебинары</a:t>
            </a:r>
          </a:p>
          <a:p>
            <a:pPr eaLnBrk="1" hangingPunct="1">
              <a:lnSpc>
                <a:spcPts val="3138"/>
              </a:lnSpc>
            </a:pPr>
            <a:endParaRPr lang="ru-RU" sz="2800" smtClean="0">
              <a:latin typeface="Roboto"/>
              <a:ea typeface="Roboto"/>
              <a:cs typeface="Roboto"/>
            </a:endParaRPr>
          </a:p>
        </p:txBody>
      </p:sp>
      <p:pic>
        <p:nvPicPr>
          <p:cNvPr id="26628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7" name="Group 9"/>
          <p:cNvGrpSpPr>
            <a:grpSpLocks/>
          </p:cNvGrpSpPr>
          <p:nvPr/>
        </p:nvGrpSpPr>
        <p:grpSpPr bwMode="auto">
          <a:xfrm>
            <a:off x="841375" y="241300"/>
            <a:ext cx="10866438" cy="5638800"/>
            <a:chOff x="530" y="147"/>
            <a:chExt cx="6845" cy="3552"/>
          </a:xfrm>
        </p:grpSpPr>
        <p:grpSp>
          <p:nvGrpSpPr>
            <p:cNvPr id="34818" name="Group 21"/>
            <p:cNvGrpSpPr>
              <a:grpSpLocks/>
            </p:cNvGrpSpPr>
            <p:nvPr/>
          </p:nvGrpSpPr>
          <p:grpSpPr bwMode="auto">
            <a:xfrm>
              <a:off x="530" y="406"/>
              <a:ext cx="6845" cy="3293"/>
              <a:chOff x="530" y="372"/>
              <a:chExt cx="6845" cy="3293"/>
            </a:xfrm>
          </p:grpSpPr>
          <p:pic>
            <p:nvPicPr>
              <p:cNvPr id="34820" name="Picture 14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262" y="372"/>
                <a:ext cx="3113" cy="19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821" name="Text Box 15"/>
              <p:cNvSpPr txBox="1">
                <a:spLocks noChangeArrowheads="1"/>
              </p:cNvSpPr>
              <p:nvPr/>
            </p:nvSpPr>
            <p:spPr bwMode="auto">
              <a:xfrm>
                <a:off x="723" y="2781"/>
                <a:ext cx="540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ru-RU"/>
              </a:p>
            </p:txBody>
          </p:sp>
          <p:sp>
            <p:nvSpPr>
              <p:cNvPr id="34822" name="Text Box 17"/>
              <p:cNvSpPr txBox="1">
                <a:spLocks noChangeArrowheads="1"/>
              </p:cNvSpPr>
              <p:nvPr/>
            </p:nvSpPr>
            <p:spPr bwMode="auto">
              <a:xfrm>
                <a:off x="530" y="2843"/>
                <a:ext cx="5606" cy="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ru-RU"/>
                  <a:t>Генерируя выборку, мы представляли, будто не знаем среднее арифметическое.</a:t>
                </a:r>
              </a:p>
              <a:p>
                <a:r>
                  <a:rPr lang="ru-RU"/>
                  <a:t>Теперь мы определили доверительный интервал  и можем себя проверить</a:t>
                </a:r>
              </a:p>
              <a:p>
                <a:endParaRPr lang="ru-RU"/>
              </a:p>
              <a:p>
                <a:r>
                  <a:rPr lang="ru-RU"/>
                  <a:t> </a:t>
                </a:r>
              </a:p>
            </p:txBody>
          </p:sp>
          <p:pic>
            <p:nvPicPr>
              <p:cNvPr id="34823" name="Picture 18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98" y="550"/>
                <a:ext cx="1742" cy="12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824" name="Picture 2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112" y="3345"/>
                <a:ext cx="2035" cy="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34819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98" y="147"/>
              <a:ext cx="1392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538" y="125413"/>
            <a:ext cx="7456487" cy="66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938213"/>
            <a:ext cx="5257800" cy="341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1550" y="820738"/>
            <a:ext cx="7561263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4"/>
          <p:cNvSpPr txBox="1">
            <a:spLocks noChangeArrowheads="1"/>
          </p:cNvSpPr>
          <p:nvPr/>
        </p:nvSpPr>
        <p:spPr bwMode="auto">
          <a:xfrm>
            <a:off x="874713" y="4351338"/>
            <a:ext cx="113172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/>
              <a:t>Идея </a:t>
            </a:r>
            <a:r>
              <a:rPr lang="en-US" sz="2000"/>
              <a:t> 95 </a:t>
            </a:r>
            <a:r>
              <a:rPr lang="ru-RU" sz="2000"/>
              <a:t>% интервала состоит в том, что 95 % интервалов  должны захватывать истинное  среднее арифметическое генеральной совокупности</a:t>
            </a:r>
          </a:p>
        </p:txBody>
      </p:sp>
      <p:sp>
        <p:nvSpPr>
          <p:cNvPr id="35842" name="Text Box 5"/>
          <p:cNvSpPr txBox="1">
            <a:spLocks noChangeArrowheads="1"/>
          </p:cNvSpPr>
          <p:nvPr/>
        </p:nvSpPr>
        <p:spPr bwMode="auto">
          <a:xfrm>
            <a:off x="874713" y="5189538"/>
            <a:ext cx="9969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/>
              <a:t>Сравним как работает  ЦПТ на выборках разных объемов</a:t>
            </a:r>
          </a:p>
        </p:txBody>
      </p:sp>
      <p:sp>
        <p:nvSpPr>
          <p:cNvPr id="35843" name="Text Box 6"/>
          <p:cNvSpPr txBox="1">
            <a:spLocks noChangeArrowheads="1"/>
          </p:cNvSpPr>
          <p:nvPr/>
        </p:nvSpPr>
        <p:spPr bwMode="auto">
          <a:xfrm>
            <a:off x="1425575" y="779463"/>
            <a:ext cx="93995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en-US" sz="2400" b="1" u="sng">
                <a:solidFill>
                  <a:srgbClr val="4B2199"/>
                </a:solidFill>
              </a:rPr>
              <a:t>t- </a:t>
            </a:r>
            <a:r>
              <a:rPr lang="ru-RU" sz="2400" b="1" u="sng">
                <a:solidFill>
                  <a:srgbClr val="4B2199"/>
                </a:solidFill>
              </a:rPr>
              <a:t>критерий для построения доверительного интервала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000"/>
              <a:t>Независимость измерений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000"/>
              <a:t>Неизвестно стандартное отклонение генеральной совокупности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000"/>
              <a:t>Выборка большого объема (от 30, лучше от 50)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000"/>
              <a:t>При небольших выборках допускаются небольшие отклонения от нормальности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000"/>
              <a:t>При маленьких выборках должно выполняться условие нормальности для генеральной совокупности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9795753" y="79849"/>
                <a:ext cx="2096920" cy="796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ru-RU" sz="2400" i="1" smtClean="0">
                          <a:latin typeface="Cambria Math"/>
                          <a:ea typeface="Cambria Math"/>
                        </a:rPr>
                        <m:t>±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rgbClr val="6E32E0"/>
                              </a:solidFill>
                              <a:latin typeface="Cambria Math"/>
                              <a:ea typeface="Cambria Math"/>
                            </a:rPr>
                            <m:t>α</m:t>
                          </m:r>
                          <m:r>
                            <a:rPr lang="en-US" sz="2400" b="0" i="1" smtClean="0">
                              <a:solidFill>
                                <a:srgbClr val="6E32E0"/>
                              </a:solidFill>
                              <a:latin typeface="Cambria Math"/>
                              <a:ea typeface="Cambria Math"/>
                            </a:rPr>
                            <m:t>/2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𝞼</m:t>
                              </m:r>
                            </m:e>
                            <m:sub>
                              <m:r>
                                <a:rPr lang="ru-RU" sz="2400" b="0" i="1" smtClean="0">
                                  <a:latin typeface="Cambria Math"/>
                                  <a:ea typeface="Cambria Math"/>
                                </a:rPr>
                                <m:t>н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753" y="79849"/>
                <a:ext cx="2096920" cy="79682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5"/>
          <p:cNvSpPr txBox="1">
            <a:spLocks noChangeArrowheads="1"/>
          </p:cNvSpPr>
          <p:nvPr/>
        </p:nvSpPr>
        <p:spPr bwMode="auto">
          <a:xfrm>
            <a:off x="215900" y="187325"/>
            <a:ext cx="11976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 smtClean="0"/>
              <a:t>Теперь </a:t>
            </a:r>
            <a:r>
              <a:rPr lang="ru-RU" dirty="0"/>
              <a:t>для выборки объемом 10 будем использовать </a:t>
            </a:r>
            <a:r>
              <a:rPr lang="ru-RU" dirty="0" smtClean="0"/>
              <a:t>распределение Стьюдента </a:t>
            </a:r>
            <a:r>
              <a:rPr lang="en-US" dirty="0"/>
              <a:t>t</a:t>
            </a:r>
            <a:endParaRPr lang="ru-RU" dirty="0"/>
          </a:p>
        </p:txBody>
      </p:sp>
      <p:sp>
        <p:nvSpPr>
          <p:cNvPr id="39938" name="Text Box 10"/>
          <p:cNvSpPr txBox="1">
            <a:spLocks noChangeArrowheads="1"/>
          </p:cNvSpPr>
          <p:nvPr/>
        </p:nvSpPr>
        <p:spPr bwMode="auto">
          <a:xfrm>
            <a:off x="449263" y="1127125"/>
            <a:ext cx="11393487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Если объем выборки меньше 15, требуется ,</a:t>
            </a:r>
          </a:p>
          <a:p>
            <a:r>
              <a:rPr lang="ru-RU"/>
              <a:t>чтобы данные были приближены к нормальному распределению. Проверим это требование с помощью </a:t>
            </a:r>
          </a:p>
          <a:p>
            <a:r>
              <a:rPr lang="en-US"/>
              <a:t>qq- </a:t>
            </a:r>
            <a:r>
              <a:rPr lang="ru-RU"/>
              <a:t>графика</a:t>
            </a:r>
          </a:p>
        </p:txBody>
      </p:sp>
      <p:pic>
        <p:nvPicPr>
          <p:cNvPr id="39939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963" y="2381250"/>
            <a:ext cx="3087687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21175" y="1819275"/>
            <a:ext cx="6745288" cy="450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4"/>
          <p:cNvSpPr txBox="1">
            <a:spLocks noChangeArrowheads="1"/>
          </p:cNvSpPr>
          <p:nvPr/>
        </p:nvSpPr>
        <p:spPr bwMode="auto">
          <a:xfrm>
            <a:off x="3302000" y="465138"/>
            <a:ext cx="7423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Сравним интервалы для   </a:t>
            </a:r>
            <a:r>
              <a:rPr lang="en-US"/>
              <a:t>t</a:t>
            </a:r>
            <a:r>
              <a:rPr lang="ru-RU"/>
              <a:t> и</a:t>
            </a:r>
            <a:r>
              <a:rPr lang="en-US"/>
              <a:t> z </a:t>
            </a:r>
            <a:r>
              <a:rPr lang="ru-RU"/>
              <a:t> критериев при небольших выборках</a:t>
            </a:r>
          </a:p>
        </p:txBody>
      </p:sp>
      <p:pic>
        <p:nvPicPr>
          <p:cNvPr id="4096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73738" y="5222875"/>
            <a:ext cx="3430587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0" y="1039813"/>
            <a:ext cx="6205538" cy="418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831850"/>
            <a:ext cx="5429250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1413" y="4986338"/>
            <a:ext cx="3430587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6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6925" y="803275"/>
            <a:ext cx="6205538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89213" y="328613"/>
            <a:ext cx="2076450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37275" y="328613"/>
            <a:ext cx="17589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4"/>
          <p:cNvSpPr txBox="1">
            <a:spLocks noChangeArrowheads="1"/>
          </p:cNvSpPr>
          <p:nvPr/>
        </p:nvSpPr>
        <p:spPr bwMode="auto">
          <a:xfrm>
            <a:off x="344488" y="344488"/>
            <a:ext cx="11306175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Вернемся к реальному набору данных Cardiovascular Disease</a:t>
            </a:r>
          </a:p>
          <a:p>
            <a:pPr>
              <a:spcBef>
                <a:spcPct val="50000"/>
              </a:spcBef>
            </a:pPr>
            <a:r>
              <a:rPr lang="en-US"/>
              <a:t> </a:t>
            </a:r>
            <a:endParaRPr lang="ru-RU"/>
          </a:p>
        </p:txBody>
      </p:sp>
      <p:sp>
        <p:nvSpPr>
          <p:cNvPr id="43010" name="Text Box 6"/>
          <p:cNvSpPr txBox="1">
            <a:spLocks noChangeArrowheads="1"/>
          </p:cNvSpPr>
          <p:nvPr/>
        </p:nvSpPr>
        <p:spPr bwMode="auto">
          <a:xfrm>
            <a:off x="2566988" y="6145213"/>
            <a:ext cx="6584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*</a:t>
            </a:r>
            <a:r>
              <a:rPr lang="ru-RU" sz="1200"/>
              <a:t>Cardiovascular Disease</a:t>
            </a:r>
            <a:r>
              <a:rPr lang="en-US" sz="1200"/>
              <a:t> </a:t>
            </a:r>
            <a:r>
              <a:rPr lang="ru-RU" sz="1200"/>
              <a:t>https://www.kaggle.com/sulianova/cardiovascular-disease-dataset</a:t>
            </a:r>
          </a:p>
        </p:txBody>
      </p:sp>
      <p:pic>
        <p:nvPicPr>
          <p:cNvPr id="4301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4388" y="1012825"/>
            <a:ext cx="10836275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5"/>
          <p:cNvSpPr txBox="1">
            <a:spLocks noChangeArrowheads="1"/>
          </p:cNvSpPr>
          <p:nvPr/>
        </p:nvSpPr>
        <p:spPr bwMode="auto">
          <a:xfrm>
            <a:off x="806450" y="569913"/>
            <a:ext cx="104314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Перед нами стоит задача оценить среднее диастолическое  давление мужчин и женщин с помощью 95% доверительного интервала</a:t>
            </a:r>
          </a:p>
        </p:txBody>
      </p:sp>
      <p:pic>
        <p:nvPicPr>
          <p:cNvPr id="4403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5438" y="3481388"/>
            <a:ext cx="690562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438" y="1695450"/>
            <a:ext cx="9215437" cy="140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1400" y="5116513"/>
            <a:ext cx="2239963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4"/>
          <p:cNvSpPr txBox="1">
            <a:spLocks noChangeArrowheads="1"/>
          </p:cNvSpPr>
          <p:nvPr/>
        </p:nvSpPr>
        <p:spPr bwMode="auto">
          <a:xfrm>
            <a:off x="379413" y="568325"/>
            <a:ext cx="5964237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Определимся с критерием </a:t>
            </a:r>
          </a:p>
          <a:p>
            <a:pPr>
              <a:spcBef>
                <a:spcPct val="50000"/>
              </a:spcBef>
            </a:pPr>
            <a:r>
              <a:rPr lang="ru-RU"/>
              <a:t>А) неизвестна сигма генеральной совокупности</a:t>
            </a:r>
          </a:p>
          <a:p>
            <a:pPr>
              <a:spcBef>
                <a:spcPct val="50000"/>
              </a:spcBef>
            </a:pPr>
            <a:r>
              <a:rPr lang="ru-RU"/>
              <a:t>Б) при больших объемах выборки можем использовать </a:t>
            </a:r>
            <a:r>
              <a:rPr lang="en-US"/>
              <a:t>t </a:t>
            </a:r>
            <a:r>
              <a:rPr lang="ru-RU"/>
              <a:t>критерий</a:t>
            </a:r>
          </a:p>
        </p:txBody>
      </p:sp>
      <p:pic>
        <p:nvPicPr>
          <p:cNvPr id="4505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3113" y="3449638"/>
            <a:ext cx="3455987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4900" y="568325"/>
            <a:ext cx="5037138" cy="334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Рисунок 9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27650" name="Заголовок 2"/>
          <p:cNvSpPr>
            <a:spLocks noGrp="1"/>
          </p:cNvSpPr>
          <p:nvPr>
            <p:ph type="title"/>
          </p:nvPr>
        </p:nvSpPr>
        <p:spPr bwMode="auto">
          <a:xfrm>
            <a:off x="690563" y="2114550"/>
            <a:ext cx="10282237" cy="28971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sz="5200" smtClean="0">
                <a:latin typeface="Roboto Medium"/>
                <a:ea typeface="Roboto Medium"/>
                <a:cs typeface="Roboto Medium"/>
              </a:rPr>
              <a:t> СТАТИСТИКА В </a:t>
            </a:r>
            <a:r>
              <a:rPr lang="en-US" sz="5200" smtClean="0">
                <a:latin typeface="Roboto Medium"/>
                <a:ea typeface="Roboto Medium"/>
                <a:cs typeface="Roboto Medium"/>
              </a:rPr>
              <a:t> </a:t>
            </a:r>
            <a:r>
              <a:rPr lang="en-US" sz="8000" smtClean="0">
                <a:latin typeface="Roboto Medium"/>
                <a:ea typeface="Roboto Medium"/>
                <a:cs typeface="Roboto Medium"/>
              </a:rPr>
              <a:t>R</a:t>
            </a:r>
            <a:r>
              <a:rPr lang="ru-RU" sz="5200" smtClean="0">
                <a:latin typeface="Roboto Medium"/>
                <a:ea typeface="Roboto Medium"/>
                <a:cs typeface="Roboto Medium"/>
              </a:rPr>
              <a:t/>
            </a:r>
            <a:br>
              <a:rPr lang="ru-RU" sz="5200" smtClean="0">
                <a:latin typeface="Roboto Medium"/>
                <a:ea typeface="Roboto Medium"/>
                <a:cs typeface="Roboto Medium"/>
              </a:rPr>
            </a:br>
            <a:endParaRPr lang="ru-RU" sz="5200" smtClean="0"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27651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365750"/>
            <a:ext cx="10837862" cy="1200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endParaRPr lang="ru-RU" sz="2000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z="2000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z="2000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z="2000" smtClean="0">
              <a:latin typeface="Roboto"/>
              <a:ea typeface="Roboto"/>
              <a:cs typeface="Roboto"/>
            </a:endParaRPr>
          </a:p>
        </p:txBody>
      </p:sp>
      <p:pic>
        <p:nvPicPr>
          <p:cNvPr id="27652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>
                <a:latin typeface="Roboto"/>
                <a:ea typeface="Roboto"/>
                <a:cs typeface="Roboto"/>
              </a:rPr>
              <a:t>Урок 4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0938" y="1625600"/>
            <a:ext cx="4327525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2" name="Text Box 6"/>
          <p:cNvSpPr txBox="1">
            <a:spLocks noChangeArrowheads="1"/>
          </p:cNvSpPr>
          <p:nvPr/>
        </p:nvSpPr>
        <p:spPr bwMode="auto">
          <a:xfrm>
            <a:off x="963613" y="403225"/>
            <a:ext cx="75803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С помощью функции </a:t>
            </a:r>
            <a:r>
              <a:rPr lang="en-US"/>
              <a:t>summarize(),</a:t>
            </a:r>
            <a:r>
              <a:rPr lang="ru-RU"/>
              <a:t> </a:t>
            </a:r>
            <a:r>
              <a:rPr lang="en-US"/>
              <a:t> </a:t>
            </a:r>
            <a:r>
              <a:rPr lang="ru-RU"/>
              <a:t>можем построить сводную таблицу, где будут подсчитаны нужные статистические значения</a:t>
            </a:r>
          </a:p>
        </p:txBody>
      </p:sp>
      <p:pic>
        <p:nvPicPr>
          <p:cNvPr id="4608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4625" y="3598863"/>
            <a:ext cx="4899025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419100"/>
            <a:ext cx="5016500" cy="353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950" y="523875"/>
            <a:ext cx="11723688" cy="581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mtClean="0">
                <a:latin typeface="Roboto"/>
                <a:ea typeface="Roboto"/>
                <a:cs typeface="Roboto"/>
              </a:rPr>
              <a:t>На этом уроке мы изучим:</a:t>
            </a:r>
          </a:p>
        </p:txBody>
      </p:sp>
      <p:sp>
        <p:nvSpPr>
          <p:cNvPr id="28674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endParaRPr lang="ru-RU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z="16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endParaRPr lang="ru-RU" sz="24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mtClean="0">
              <a:latin typeface="Roboto"/>
              <a:ea typeface="Roboto"/>
              <a:cs typeface="Roboto"/>
            </a:endParaRPr>
          </a:p>
        </p:txBody>
      </p:sp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6219825" y="527049"/>
            <a:ext cx="5502275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sz="2000" b="1" dirty="0">
                <a:solidFill>
                  <a:schemeClr val="bg1"/>
                </a:solidFill>
                <a:latin typeface="Roboto"/>
              </a:rPr>
              <a:t>1. </a:t>
            </a:r>
            <a:r>
              <a:rPr lang="ru-RU" sz="2000" b="1" dirty="0">
                <a:solidFill>
                  <a:schemeClr val="bg1"/>
                </a:solidFill>
                <a:latin typeface="Roboto"/>
              </a:rPr>
              <a:t>Построение доверительных интервалов</a:t>
            </a:r>
            <a:endParaRPr lang="en-US" sz="2000" b="1" dirty="0">
              <a:solidFill>
                <a:schemeClr val="bg1"/>
              </a:solidFill>
              <a:latin typeface="Roboto"/>
            </a:endParaRPr>
          </a:p>
          <a:p>
            <a:pPr marL="342900" indent="-342900"/>
            <a:endParaRPr lang="en-US" sz="2000" b="1" dirty="0">
              <a:solidFill>
                <a:schemeClr val="bg1"/>
              </a:solidFill>
              <a:latin typeface="Roboto"/>
            </a:endParaRPr>
          </a:p>
          <a:p>
            <a:pPr marL="342900" indent="-342900"/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2 </a:t>
            </a:r>
            <a:r>
              <a:rPr lang="en-US" sz="2000" b="1" dirty="0" smtClean="0">
                <a:solidFill>
                  <a:schemeClr val="bg1"/>
                </a:solidFill>
                <a:latin typeface="Roboto"/>
              </a:rPr>
              <a:t>Z</a:t>
            </a: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 критерий в </a:t>
            </a:r>
            <a:r>
              <a:rPr lang="en-US" sz="2000" b="1" dirty="0">
                <a:solidFill>
                  <a:schemeClr val="bg1"/>
                </a:solidFill>
                <a:latin typeface="Roboto"/>
              </a:rPr>
              <a:t>R</a:t>
            </a:r>
          </a:p>
          <a:p>
            <a:pPr marL="342900" indent="-342900"/>
            <a:endParaRPr lang="ru-RU" sz="2000" b="1" dirty="0">
              <a:solidFill>
                <a:schemeClr val="bg1"/>
              </a:solidFill>
              <a:latin typeface="Roboto"/>
            </a:endParaRPr>
          </a:p>
          <a:p>
            <a:pPr marL="342900" indent="-342900"/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3</a:t>
            </a:r>
            <a:r>
              <a:rPr lang="en-US" sz="2000" b="1" dirty="0" smtClean="0">
                <a:solidFill>
                  <a:schemeClr val="bg1"/>
                </a:solidFill>
                <a:latin typeface="Roboto"/>
              </a:rPr>
              <a:t> T </a:t>
            </a: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критерий в </a:t>
            </a:r>
            <a:r>
              <a:rPr lang="en-US" sz="2000" b="1" dirty="0" smtClean="0">
                <a:solidFill>
                  <a:schemeClr val="bg1"/>
                </a:solidFill>
                <a:latin typeface="Roboto"/>
              </a:rPr>
              <a:t>R</a:t>
            </a:r>
          </a:p>
          <a:p>
            <a:pPr marL="342900" indent="-342900"/>
            <a:endParaRPr lang="en-US" sz="2000" b="1" dirty="0">
              <a:solidFill>
                <a:schemeClr val="bg1"/>
              </a:solidFill>
              <a:latin typeface="Roboto"/>
            </a:endParaRPr>
          </a:p>
          <a:p>
            <a:pPr marL="342900" indent="-342900"/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4</a:t>
            </a:r>
            <a:r>
              <a:rPr lang="en-US" sz="2000" b="1" dirty="0" smtClean="0">
                <a:solidFill>
                  <a:schemeClr val="bg1"/>
                </a:solidFill>
                <a:latin typeface="Roboto"/>
              </a:rPr>
              <a:t> </a:t>
            </a: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Построим доверительный интервал на реальном наборе данных</a:t>
            </a:r>
          </a:p>
          <a:p>
            <a:pPr marL="342900" indent="-342900"/>
            <a:endParaRPr lang="ru-RU" sz="2000" b="1" dirty="0" smtClean="0">
              <a:solidFill>
                <a:schemeClr val="bg1"/>
              </a:solidFill>
              <a:latin typeface="Roboto"/>
            </a:endParaRPr>
          </a:p>
          <a:p>
            <a:pPr marL="342900" indent="-342900"/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5 Представление в графическом виде</a:t>
            </a:r>
            <a:endParaRPr lang="ru-RU" sz="2000" b="1" dirty="0">
              <a:solidFill>
                <a:schemeClr val="bg1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Рисунок 9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sp>
        <p:nvSpPr>
          <p:cNvPr id="29698" name="Заголовок 2"/>
          <p:cNvSpPr>
            <a:spLocks noGrp="1"/>
          </p:cNvSpPr>
          <p:nvPr>
            <p:ph type="title" idx="4294967295"/>
          </p:nvPr>
        </p:nvSpPr>
        <p:spPr bwMode="auto">
          <a:xfrm>
            <a:off x="690563" y="2114550"/>
            <a:ext cx="10282237" cy="39560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r>
              <a:rPr lang="ru-RU" sz="3600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Статистика дает возможность:</a:t>
            </a: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/>
            </a:r>
            <a:b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</a:b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/>
            </a:r>
            <a:b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</a:b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- оценивать неизвестные параметры генеральной совокупности</a:t>
            </a:r>
            <a:b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</a:b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/>
            </a:r>
            <a:b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</a:b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- оценивать эффекты</a:t>
            </a:r>
            <a:r>
              <a:rPr lang="en-US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 </a:t>
            </a: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: сравнивать параметры распределений</a:t>
            </a:r>
          </a:p>
        </p:txBody>
      </p:sp>
      <p:pic>
        <p:nvPicPr>
          <p:cNvPr id="29699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>
                <a:latin typeface="Roboto"/>
                <a:ea typeface="Roboto"/>
                <a:cs typeface="Roboto"/>
              </a:rPr>
              <a:t>Урок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4"/>
          <p:cNvSpPr txBox="1">
            <a:spLocks noChangeArrowheads="1"/>
          </p:cNvSpPr>
          <p:nvPr/>
        </p:nvSpPr>
        <p:spPr bwMode="auto">
          <a:xfrm>
            <a:off x="511175" y="815975"/>
            <a:ext cx="10382250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sz="2800">
              <a:solidFill>
                <a:srgbClr val="432199"/>
              </a:solidFill>
            </a:endParaRPr>
          </a:p>
          <a:p>
            <a:pPr>
              <a:spcBef>
                <a:spcPct val="50000"/>
              </a:spcBef>
            </a:pPr>
            <a:r>
              <a:rPr lang="ru-RU" sz="2800">
                <a:solidFill>
                  <a:srgbClr val="432199"/>
                </a:solidFill>
              </a:rPr>
              <a:t>Для оценки параметров пользуются доверительным интервалом</a:t>
            </a:r>
          </a:p>
          <a:p>
            <a:pPr>
              <a:spcBef>
                <a:spcPct val="50000"/>
              </a:spcBef>
            </a:pPr>
            <a:endParaRPr lang="ru-RU" sz="2800">
              <a:solidFill>
                <a:srgbClr val="432199"/>
              </a:solidFill>
            </a:endParaRPr>
          </a:p>
          <a:p>
            <a:pPr>
              <a:spcBef>
                <a:spcPct val="50000"/>
              </a:spcBef>
            </a:pPr>
            <a:r>
              <a:rPr lang="ru-RU" sz="2800">
                <a:solidFill>
                  <a:srgbClr val="432199"/>
                </a:solidFill>
              </a:rPr>
              <a:t>Для оценки эффекта используют тестирование гипотезы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9876" y="276664"/>
            <a:ext cx="5365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>
                <a:solidFill>
                  <a:srgbClr val="6E32E0"/>
                </a:solidFill>
              </a:rPr>
              <a:t>Центральная предел</a:t>
            </a:r>
            <a:r>
              <a:rPr lang="ru-RU" sz="2400" i="1" dirty="0">
                <a:solidFill>
                  <a:srgbClr val="6E32E0"/>
                </a:solidFill>
              </a:rPr>
              <a:t>ь</a:t>
            </a:r>
            <a:r>
              <a:rPr lang="ru-RU" sz="2400" i="1" dirty="0" smtClean="0">
                <a:solidFill>
                  <a:srgbClr val="6E32E0"/>
                </a:solidFill>
              </a:rPr>
              <a:t>ная теорема</a:t>
            </a:r>
            <a:endParaRPr lang="ru-RU" sz="2400" i="1" dirty="0">
              <a:solidFill>
                <a:srgbClr val="6E32E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50513" y="894564"/>
                <a:ext cx="6206848" cy="2714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2000" i="1" dirty="0" smtClean="0"/>
                  <a:t>Пусть генеральная совокупность имеет любое </a:t>
                </a:r>
                <a:endParaRPr lang="en-US" sz="2000" i="1" dirty="0" smtClean="0"/>
              </a:p>
              <a:p>
                <a:pPr>
                  <a:lnSpc>
                    <a:spcPct val="150000"/>
                  </a:lnSpc>
                </a:pPr>
                <a:r>
                  <a:rPr lang="ru-RU" sz="2000" i="1" dirty="0" smtClean="0"/>
                  <a:t>распределение с средним арифметическим </a:t>
                </a:r>
                <a:r>
                  <a:rPr lang="el-GR" sz="2000" i="1" dirty="0" smtClean="0">
                    <a:latin typeface="Arial"/>
                    <a:cs typeface="Arial"/>
                  </a:rPr>
                  <a:t>μ</a:t>
                </a:r>
                <a:r>
                  <a:rPr lang="ru-RU" sz="2000" i="1" dirty="0" smtClean="0">
                    <a:latin typeface="Arial"/>
                    <a:cs typeface="Arial"/>
                  </a:rPr>
                  <a:t> и дисперсией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 smtClean="0">
                            <a:latin typeface="Cambria Math"/>
                            <a:cs typeface="Arial"/>
                          </a:rPr>
                        </m:ctrlPr>
                      </m:sSupPr>
                      <m:e>
                        <m:r>
                          <a:rPr lang="ru-RU" sz="2000" i="1" smtClean="0">
                            <a:latin typeface="Cambria Math"/>
                            <a:ea typeface="Cambria Math"/>
                            <a:cs typeface="Arial"/>
                          </a:rPr>
                          <m:t>𝞼</m:t>
                        </m:r>
                      </m:e>
                      <m:sup>
                        <m:r>
                          <a:rPr lang="ru-RU" sz="2000" b="0" i="1" smtClean="0">
                            <a:latin typeface="Cambria Math"/>
                            <a:cs typeface="Arial"/>
                          </a:rPr>
                          <m:t>2</m:t>
                        </m:r>
                      </m:sup>
                    </m:sSup>
                    <m:r>
                      <a:rPr lang="ru-RU" sz="2000" b="0" i="1" smtClean="0">
                        <a:latin typeface="Cambria Math"/>
                        <a:cs typeface="Arial"/>
                      </a:rPr>
                      <m:t>, </m:t>
                    </m:r>
                  </m:oMath>
                </a14:m>
                <a:r>
                  <a:rPr lang="ru-RU" sz="2000" i="1" dirty="0" smtClean="0"/>
                  <a:t> тогда</a:t>
                </a:r>
              </a:p>
              <a:p>
                <a:endParaRPr lang="ru-RU" dirty="0"/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4000" i="1" smtClean="0">
                            <a:solidFill>
                              <a:srgbClr val="6E32E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rgbClr val="6E32E0"/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sz="4000" b="0" i="1" smtClean="0">
                        <a:solidFill>
                          <a:srgbClr val="6E32E0"/>
                        </a:solidFill>
                        <a:latin typeface="Cambria Math"/>
                      </a:rPr>
                      <m:t> </m:t>
                    </m:r>
                    <m:r>
                      <a:rPr lang="en-US" sz="4000" b="0" i="1" smtClean="0">
                        <a:solidFill>
                          <a:srgbClr val="6E32E0"/>
                        </a:solidFill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sz="4000" b="0" i="1" smtClean="0">
                        <a:solidFill>
                          <a:srgbClr val="6E32E0"/>
                        </a:solidFill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sz="4000" b="0" i="1" smtClean="0">
                        <a:solidFill>
                          <a:srgbClr val="6E32E0"/>
                        </a:solidFill>
                        <a:latin typeface="Cambria Math"/>
                        <a:ea typeface="Cambria Math"/>
                      </a:rPr>
                      <m:t> (</m:t>
                    </m:r>
                    <m:r>
                      <a:rPr lang="el-GR" sz="4000" i="1" dirty="0" smtClean="0">
                        <a:solidFill>
                          <a:srgbClr val="6E32E0"/>
                        </a:solidFill>
                        <a:latin typeface="Cambria Math"/>
                        <a:cs typeface="Arial"/>
                      </a:rPr>
                      <m:t>𝜇</m:t>
                    </m:r>
                  </m:oMath>
                </a14:m>
                <a:r>
                  <a:rPr lang="en-US" sz="4000" dirty="0" smtClean="0">
                    <a:solidFill>
                      <a:srgbClr val="6E32E0"/>
                    </a:solidFill>
                    <a:latin typeface="Arial"/>
                    <a:cs typeface="Arial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solidFill>
                              <a:srgbClr val="6E32E0"/>
                            </a:solidFill>
                            <a:latin typeface="Cambria Math"/>
                            <a:cs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4000" i="1">
                                <a:solidFill>
                                  <a:srgbClr val="6E32E0"/>
                                </a:solidFill>
                                <a:latin typeface="Cambria Math"/>
                                <a:cs typeface="Arial"/>
                              </a:rPr>
                            </m:ctrlPr>
                          </m:sSupPr>
                          <m:e>
                            <m:r>
                              <a:rPr lang="ru-RU" sz="4000" i="1">
                                <a:solidFill>
                                  <a:srgbClr val="6E32E0"/>
                                </a:solidFill>
                                <a:latin typeface="Cambria Math"/>
                                <a:ea typeface="Cambria Math"/>
                                <a:cs typeface="Arial"/>
                              </a:rPr>
                              <m:t>𝞼</m:t>
                            </m:r>
                          </m:e>
                          <m:sup>
                            <m:r>
                              <a:rPr lang="ru-RU" sz="4000" i="1">
                                <a:solidFill>
                                  <a:srgbClr val="6E32E0"/>
                                </a:solidFill>
                                <a:latin typeface="Cambria Math"/>
                                <a:cs typeface="Arial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4000" b="0" i="1" smtClean="0">
                            <a:solidFill>
                              <a:srgbClr val="6E32E0"/>
                            </a:solidFill>
                            <a:latin typeface="Cambria Math"/>
                            <a:cs typeface="Arial"/>
                          </a:rPr>
                          <m:t>𝑛</m:t>
                        </m:r>
                      </m:den>
                    </m:f>
                    <m:r>
                      <a:rPr lang="en-US" sz="4000" b="0" i="0" smtClean="0">
                        <a:solidFill>
                          <a:srgbClr val="6E32E0"/>
                        </a:solidFill>
                        <a:latin typeface="Cambria Math"/>
                        <a:cs typeface="Arial"/>
                      </a:rPr>
                      <m:t>)</m:t>
                    </m:r>
                  </m:oMath>
                </a14:m>
                <a:endParaRPr lang="ru-RU" sz="4000" dirty="0">
                  <a:solidFill>
                    <a:srgbClr val="6E32E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13" y="894564"/>
                <a:ext cx="6206848" cy="2714589"/>
              </a:xfrm>
              <a:prstGeom prst="rect">
                <a:avLst/>
              </a:prstGeom>
              <a:blipFill rotWithShape="1">
                <a:blip r:embed="rId2"/>
                <a:stretch>
                  <a:fillRect l="-982" b="-3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545" y="774603"/>
            <a:ext cx="5734639" cy="566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10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5"/>
          <p:cNvSpPr txBox="1">
            <a:spLocks noChangeArrowheads="1"/>
          </p:cNvSpPr>
          <p:nvPr/>
        </p:nvSpPr>
        <p:spPr bwMode="auto">
          <a:xfrm>
            <a:off x="3497263" y="14922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/>
          </a:p>
        </p:txBody>
      </p:sp>
      <p:sp>
        <p:nvSpPr>
          <p:cNvPr id="31746" name="Text Box 6"/>
          <p:cNvSpPr txBox="1">
            <a:spLocks noChangeArrowheads="1"/>
          </p:cNvSpPr>
          <p:nvPr/>
        </p:nvSpPr>
        <p:spPr bwMode="auto">
          <a:xfrm>
            <a:off x="1425575" y="658813"/>
            <a:ext cx="9399588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endParaRPr lang="ru-RU" sz="2400" dirty="0">
              <a:solidFill>
                <a:srgbClr val="4B2199"/>
              </a:solidFill>
            </a:endParaRPr>
          </a:p>
          <a:p>
            <a:pPr marL="342900" indent="-342900" algn="ctr">
              <a:spcBef>
                <a:spcPct val="50000"/>
              </a:spcBef>
            </a:pPr>
            <a:r>
              <a:rPr lang="ru-RU" sz="2400" b="1" dirty="0">
                <a:solidFill>
                  <a:srgbClr val="4B2199"/>
                </a:solidFill>
              </a:rPr>
              <a:t>Доверительный интервал</a:t>
            </a:r>
          </a:p>
          <a:p>
            <a:pPr marL="342900" indent="-342900" algn="ctr">
              <a:spcBef>
                <a:spcPct val="50000"/>
              </a:spcBef>
            </a:pPr>
            <a:r>
              <a:rPr lang="en-US" sz="2400" u="sng" dirty="0">
                <a:solidFill>
                  <a:srgbClr val="4B2199"/>
                </a:solidFill>
              </a:rPr>
              <a:t>Z –</a:t>
            </a:r>
            <a:r>
              <a:rPr lang="ru-RU" sz="2400" u="sng" dirty="0">
                <a:solidFill>
                  <a:srgbClr val="4B2199"/>
                </a:solidFill>
              </a:rPr>
              <a:t> критерий для построения доверительного интервала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400" dirty="0" smtClean="0"/>
              <a:t>Независимость </a:t>
            </a:r>
            <a:r>
              <a:rPr lang="ru-RU" sz="2400" dirty="0"/>
              <a:t>измерений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400" dirty="0"/>
              <a:t>Критерий </a:t>
            </a:r>
            <a:r>
              <a:rPr lang="en-US" sz="2400" dirty="0"/>
              <a:t>Z</a:t>
            </a:r>
            <a:r>
              <a:rPr lang="ru-RU" sz="2400" dirty="0"/>
              <a:t> является более предпочтительным в том случае,  если известно стандартное отклонение генеральной совокупности</a:t>
            </a:r>
            <a:r>
              <a:rPr lang="en-US" sz="2400" dirty="0"/>
              <a:t> </a:t>
            </a:r>
            <a:endParaRPr lang="ru-RU" sz="2400" dirty="0"/>
          </a:p>
          <a:p>
            <a:pPr marL="342900" indent="-342900">
              <a:spcBef>
                <a:spcPct val="50000"/>
              </a:spcBef>
            </a:pPr>
            <a:r>
              <a:rPr lang="ru-RU" sz="2400" dirty="0"/>
              <a:t>2.1</a:t>
            </a:r>
            <a:r>
              <a:rPr lang="en-US" sz="2400" dirty="0"/>
              <a:t> </a:t>
            </a:r>
            <a:r>
              <a:rPr lang="ru-RU" sz="2400" dirty="0"/>
              <a:t>Если изначальная величина</a:t>
            </a:r>
            <a:r>
              <a:rPr lang="en-US" sz="2400" dirty="0"/>
              <a:t> </a:t>
            </a:r>
            <a:r>
              <a:rPr lang="ru-RU" sz="2400" dirty="0"/>
              <a:t>хорошо </a:t>
            </a:r>
            <a:r>
              <a:rPr lang="en-US" sz="2400" dirty="0"/>
              <a:t>~</a:t>
            </a:r>
            <a:r>
              <a:rPr lang="ru-RU" sz="2400" dirty="0"/>
              <a:t> </a:t>
            </a:r>
            <a:r>
              <a:rPr lang="en-US" sz="2400" dirty="0"/>
              <a:t>N(µ,</a:t>
            </a:r>
            <a:r>
              <a:rPr lang="el-GR" sz="2400" dirty="0"/>
              <a:t>Ϭ</a:t>
            </a:r>
            <a:r>
              <a:rPr lang="en-US" sz="2400" dirty="0"/>
              <a:t>)</a:t>
            </a:r>
            <a:r>
              <a:rPr lang="ru-RU" sz="2400" dirty="0"/>
              <a:t>, то можно работать с небольшими выборками;</a:t>
            </a:r>
          </a:p>
          <a:p>
            <a:pPr marL="342900" indent="-342900">
              <a:spcBef>
                <a:spcPct val="50000"/>
              </a:spcBef>
            </a:pPr>
            <a:r>
              <a:rPr lang="ru-RU" sz="2400" dirty="0"/>
              <a:t>2.2 В противном случае требуется выборка большего объема (от 30 )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068335" y="479944"/>
                <a:ext cx="2153282" cy="796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ru-RU" sz="2400" i="1" smtClean="0">
                          <a:latin typeface="Cambria Math"/>
                          <a:ea typeface="Cambria Math"/>
                        </a:rPr>
                        <m:t>±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rgbClr val="6E32E0"/>
                              </a:solidFill>
                              <a:latin typeface="Cambria Math"/>
                              <a:ea typeface="Cambria Math"/>
                            </a:rPr>
                            <m:t>α</m:t>
                          </m:r>
                          <m:r>
                            <a:rPr lang="en-US" sz="2400" b="0" i="1" smtClean="0">
                              <a:solidFill>
                                <a:srgbClr val="6E32E0"/>
                              </a:solidFill>
                              <a:latin typeface="Cambria Math"/>
                              <a:ea typeface="Cambria Math"/>
                            </a:rPr>
                            <m:t>/2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335" y="479944"/>
                <a:ext cx="2153282" cy="79682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4"/>
          <p:cNvSpPr txBox="1">
            <a:spLocks noChangeArrowheads="1"/>
          </p:cNvSpPr>
          <p:nvPr/>
        </p:nvSpPr>
        <p:spPr bwMode="auto">
          <a:xfrm>
            <a:off x="433388" y="511175"/>
            <a:ext cx="10450512" cy="297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i="1" u="sng"/>
              <a:t>Задача :</a:t>
            </a:r>
            <a:r>
              <a:rPr lang="ru-RU"/>
              <a:t> С помощью 95% доверительного интервала оценить среднее арифметическое нормально распределенной  генеральной совокупности, зная что ее стандартное отклонение равно 3</a:t>
            </a:r>
            <a:r>
              <a:rPr lang="en-US"/>
              <a:t> </a:t>
            </a:r>
            <a:r>
              <a:rPr lang="ru-RU"/>
              <a:t>, а объем выборки равен 50</a:t>
            </a:r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r>
              <a:rPr lang="ru-RU"/>
              <a:t>Известно:</a:t>
            </a:r>
          </a:p>
          <a:p>
            <a:pPr>
              <a:spcBef>
                <a:spcPct val="50000"/>
              </a:spcBef>
            </a:pPr>
            <a:r>
              <a:rPr lang="en-US"/>
              <a:t>Sd= 3</a:t>
            </a:r>
          </a:p>
          <a:p>
            <a:pPr>
              <a:spcBef>
                <a:spcPct val="50000"/>
              </a:spcBef>
            </a:pPr>
            <a:r>
              <a:rPr lang="en-US"/>
              <a:t>N = 50</a:t>
            </a:r>
          </a:p>
          <a:p>
            <a:pPr>
              <a:spcBef>
                <a:spcPct val="50000"/>
              </a:spcBef>
            </a:pPr>
            <a:r>
              <a:rPr lang="en-US"/>
              <a:t> </a:t>
            </a:r>
            <a:r>
              <a:rPr lang="el-GR"/>
              <a:t>α</a:t>
            </a:r>
            <a:r>
              <a:rPr lang="en-US"/>
              <a:t> =5%</a:t>
            </a:r>
            <a:endParaRPr lang="el-GR"/>
          </a:p>
        </p:txBody>
      </p:sp>
      <p:pic>
        <p:nvPicPr>
          <p:cNvPr id="32770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54375" y="1976438"/>
            <a:ext cx="2549525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2238" y="4029075"/>
            <a:ext cx="10355262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5287963" y="3330575"/>
            <a:ext cx="58245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Претворимся, что мы не знаем , что </a:t>
            </a:r>
            <a:r>
              <a:rPr lang="en-US"/>
              <a:t>µ</a:t>
            </a:r>
            <a:r>
              <a:rPr lang="ru-RU"/>
              <a:t> =7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4"/>
          <p:cNvSpPr txBox="1">
            <a:spLocks noChangeArrowheads="1"/>
          </p:cNvSpPr>
          <p:nvPr/>
        </p:nvSpPr>
        <p:spPr bwMode="auto">
          <a:xfrm>
            <a:off x="1387475" y="747713"/>
            <a:ext cx="6902450" cy="311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arenR"/>
            </a:pPr>
            <a:r>
              <a:rPr lang="ru-RU"/>
              <a:t>Определить статистик для оценки интервала.</a:t>
            </a:r>
          </a:p>
          <a:p>
            <a:pPr marL="342900" indent="-342900">
              <a:spcBef>
                <a:spcPct val="50000"/>
              </a:spcBef>
            </a:pPr>
            <a:r>
              <a:rPr lang="ru-RU"/>
              <a:t>А) Известна сигма</a:t>
            </a:r>
          </a:p>
          <a:p>
            <a:pPr marL="342900" indent="-342900">
              <a:spcBef>
                <a:spcPct val="50000"/>
              </a:spcBef>
            </a:pPr>
            <a:r>
              <a:rPr lang="ru-RU"/>
              <a:t>Б) генеральная совокупность НОРМАЛЬНО распределена</a:t>
            </a:r>
          </a:p>
          <a:p>
            <a:pPr marL="342900" indent="-342900">
              <a:spcBef>
                <a:spcPct val="50000"/>
              </a:spcBef>
            </a:pPr>
            <a:r>
              <a:rPr lang="ru-RU"/>
              <a:t>В) более того, выборка достаточно большая (50 измерений)</a:t>
            </a:r>
          </a:p>
          <a:p>
            <a:pPr marL="342900" indent="-342900">
              <a:spcBef>
                <a:spcPct val="50000"/>
              </a:spcBef>
            </a:pPr>
            <a:r>
              <a:rPr lang="ru-RU"/>
              <a:t>Используем критерий </a:t>
            </a:r>
            <a:r>
              <a:rPr lang="en-US"/>
              <a:t>Z</a:t>
            </a:r>
          </a:p>
          <a:p>
            <a:pPr marL="342900" indent="-342900">
              <a:spcBef>
                <a:spcPct val="50000"/>
              </a:spcBef>
            </a:pPr>
            <a:r>
              <a:rPr lang="en-US"/>
              <a:t>2)  </a:t>
            </a:r>
            <a:r>
              <a:rPr lang="ru-RU"/>
              <a:t>Дополнительно проверим выборку на нормальность с помощью </a:t>
            </a:r>
            <a:r>
              <a:rPr lang="en-US"/>
              <a:t>qq-</a:t>
            </a:r>
            <a:r>
              <a:rPr lang="ru-RU"/>
              <a:t> графика</a:t>
            </a:r>
          </a:p>
          <a:p>
            <a:pPr marL="342900" indent="-342900">
              <a:spcBef>
                <a:spcPct val="50000"/>
              </a:spcBef>
            </a:pPr>
            <a:r>
              <a:rPr lang="ru-RU"/>
              <a:t>  	</a:t>
            </a:r>
          </a:p>
        </p:txBody>
      </p:sp>
      <p:pic>
        <p:nvPicPr>
          <p:cNvPr id="3379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5775" y="2722563"/>
            <a:ext cx="5267325" cy="347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0425" y="3581400"/>
            <a:ext cx="1492250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5471</TotalTime>
  <Words>482</Words>
  <Application>Microsoft Office PowerPoint</Application>
  <PresentationFormat>Произвольный</PresentationFormat>
  <Paragraphs>77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Тема Office</vt:lpstr>
      <vt:lpstr>R</vt:lpstr>
      <vt:lpstr> СТАТИСТИКА В  R </vt:lpstr>
      <vt:lpstr>На этом уроке мы изучим:</vt:lpstr>
      <vt:lpstr>Статистика дает возможность:  - оценивать неизвестные параметры генеральной совокупности  - оценивать эффекты : сравнивать параметры распределений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RePack by Diakov</cp:lastModifiedBy>
  <cp:revision>448</cp:revision>
  <dcterms:created xsi:type="dcterms:W3CDTF">2018-09-20T14:58:52Z</dcterms:created>
  <dcterms:modified xsi:type="dcterms:W3CDTF">2022-05-21T06:36:28Z</dcterms:modified>
</cp:coreProperties>
</file>